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notesMasterIdLst>
    <p:notesMasterId r:id="rId12"/>
  </p:notesMasterIdLst>
  <p:sldIdLst>
    <p:sldId id="256" r:id="rId2"/>
    <p:sldId id="257" r:id="rId3"/>
    <p:sldId id="265" r:id="rId4"/>
    <p:sldId id="258" r:id="rId5"/>
    <p:sldId id="259" r:id="rId6"/>
    <p:sldId id="260" r:id="rId7"/>
    <p:sldId id="267" r:id="rId8"/>
    <p:sldId id="266" r:id="rId9"/>
    <p:sldId id="262"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8"/>
    <p:restoredTop sz="94632"/>
  </p:normalViewPr>
  <p:slideViewPr>
    <p:cSldViewPr snapToGrid="0" snapToObjects="1">
      <p:cViewPr>
        <p:scale>
          <a:sx n="114" d="100"/>
          <a:sy n="114" d="100"/>
        </p:scale>
        <p:origin x="1032" y="-12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E29D0F-53A3-1149-9408-84D4EC6A6016}" type="datetimeFigureOut">
              <a:rPr lang="en-US" smtClean="0"/>
              <a:t>8/5/19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208B5F-273A-9B42-B640-F75E0DAA93E2}" type="slidenum">
              <a:rPr lang="en-US" smtClean="0"/>
              <a:t>‹#›</a:t>
            </a:fld>
            <a:endParaRPr lang="en-US"/>
          </a:p>
        </p:txBody>
      </p:sp>
    </p:spTree>
    <p:extLst>
      <p:ext uri="{BB962C8B-B14F-4D97-AF65-F5344CB8AC3E}">
        <p14:creationId xmlns:p14="http://schemas.microsoft.com/office/powerpoint/2010/main" val="717782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8/5/19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8/5/19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8/5/19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8/5/19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smtClean="0"/>
              <a:t>8/5/19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8/5/19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smtClean="0"/>
              <a:t>8/5/19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8/5/19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8/5/19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BE4249-C0D0-4B06-8692-E8BB871AF643}" type="datetimeFigureOut">
              <a:rPr lang="en-US" smtClean="0"/>
              <a:t>8/5/19</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042B0DB6-F5C7-45FB-8CF3-31B45F9C2DAC}" type="datetimeFigureOut">
              <a:rPr lang="en-US" smtClean="0"/>
              <a:t>8/5/19</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8/5/19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42752015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60320" y="4235516"/>
            <a:ext cx="7071360" cy="536125"/>
          </a:xfrm>
        </p:spPr>
        <p:txBody>
          <a:bodyPr>
            <a:normAutofit/>
          </a:bodyPr>
          <a:lstStyle/>
          <a:p>
            <a:r>
              <a:rPr lang="en-US" sz="1800"/>
              <a:t>Emma Doyle </a:t>
            </a:r>
          </a:p>
        </p:txBody>
      </p:sp>
      <p:sp>
        <p:nvSpPr>
          <p:cNvPr id="10" name="Rectangle 9">
            <a:extLst>
              <a:ext uri="{FF2B5EF4-FFF2-40B4-BE49-F238E27FC236}">
                <a16:creationId xmlns="" xmlns:a16="http://schemas.microsoft.com/office/drawing/2014/main" id="{54798C77-D8F3-45A7-AFCA-17447536FAE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15865" y="640555"/>
            <a:ext cx="3760270" cy="33120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 xmlns:a16="http://schemas.microsoft.com/office/drawing/2014/main" id="{F47F1C13-DA1C-434E-BA34-7E431CCF006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1500" y="806112"/>
            <a:ext cx="3429000" cy="298094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70120" y="970704"/>
            <a:ext cx="2651760" cy="2651760"/>
          </a:xfrm>
          <a:prstGeom prst="rect">
            <a:avLst/>
          </a:prstGeom>
        </p:spPr>
      </p:pic>
    </p:spTree>
    <p:extLst>
      <p:ext uri="{BB962C8B-B14F-4D97-AF65-F5344CB8AC3E}">
        <p14:creationId xmlns:p14="http://schemas.microsoft.com/office/powerpoint/2010/main" val="34367301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did</a:t>
            </a:r>
            <a:endParaRPr lang="en-US" dirty="0"/>
          </a:p>
        </p:txBody>
      </p:sp>
      <p:sp>
        <p:nvSpPr>
          <p:cNvPr id="3" name="Content Placeholder 2"/>
          <p:cNvSpPr>
            <a:spLocks noGrp="1"/>
          </p:cNvSpPr>
          <p:nvPr>
            <p:ph idx="1"/>
          </p:nvPr>
        </p:nvSpPr>
        <p:spPr/>
        <p:txBody>
          <a:bodyPr/>
          <a:lstStyle/>
          <a:p>
            <a:pPr lvl="0" fontAlgn="base"/>
            <a:r>
              <a:rPr lang="en-US" dirty="0" smtClean="0"/>
              <a:t>The way to measure the success of this campaign would be seeing how many times the discount code is used online. Even though the store will have the discount codes too, web transactions will </a:t>
            </a:r>
            <a:r>
              <a:rPr lang="en-US" dirty="0" smtClean="0"/>
              <a:t>be the focus </a:t>
            </a:r>
            <a:r>
              <a:rPr lang="en-US" dirty="0" smtClean="0"/>
              <a:t>to track with the affiliate </a:t>
            </a:r>
            <a:r>
              <a:rPr lang="en-US" dirty="0" smtClean="0"/>
              <a:t>links.</a:t>
            </a:r>
            <a:endParaRPr lang="en-US" dirty="0"/>
          </a:p>
          <a:p>
            <a:pPr lvl="0" fontAlgn="base"/>
            <a:r>
              <a:rPr lang="en-US" dirty="0" smtClean="0"/>
              <a:t>Post-campaign learning would be whether they feel continuing discount codes would be beneficial for </a:t>
            </a:r>
            <a:r>
              <a:rPr lang="en-US" smtClean="0"/>
              <a:t>the </a:t>
            </a:r>
            <a:r>
              <a:rPr lang="en-US" smtClean="0"/>
              <a:t>brand.</a:t>
            </a:r>
            <a:endParaRPr lang="en-US" dirty="0"/>
          </a:p>
        </p:txBody>
      </p:sp>
      <p:sp>
        <p:nvSpPr>
          <p:cNvPr id="4" name="Text Placeholder 3"/>
          <p:cNvSpPr>
            <a:spLocks noGrp="1"/>
          </p:cNvSpPr>
          <p:nvPr>
            <p:ph type="body" sz="half" idx="2"/>
          </p:nvPr>
        </p:nvSpPr>
        <p:spPr/>
        <p:txBody>
          <a:bodyPr/>
          <a:lstStyle/>
          <a:p>
            <a:r>
              <a:rPr lang="en-US" dirty="0" smtClean="0"/>
              <a:t>Results </a:t>
            </a:r>
            <a:endParaRPr lang="en-US" dirty="0"/>
          </a:p>
        </p:txBody>
      </p:sp>
    </p:spTree>
    <p:extLst>
      <p:ext uri="{BB962C8B-B14F-4D97-AF65-F5344CB8AC3E}">
        <p14:creationId xmlns:p14="http://schemas.microsoft.com/office/powerpoint/2010/main" val="410485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alphaModFix amt="40000"/>
            <a:extLst>
              <a:ext uri="{28A0092B-C50C-407E-A947-70E740481C1C}">
                <a14:useLocalDpi xmlns:a14="http://schemas.microsoft.com/office/drawing/2010/main" val="0"/>
              </a:ext>
            </a:extLst>
          </a:blip>
          <a:srcRect t="13127"/>
          <a:stretch/>
        </p:blipFill>
        <p:spPr>
          <a:xfrm>
            <a:off x="20" y="10"/>
            <a:ext cx="12191980" cy="6857990"/>
          </a:xfrm>
          <a:prstGeom prst="rect">
            <a:avLst/>
          </a:prstGeom>
        </p:spPr>
      </p:pic>
      <p:sp>
        <p:nvSpPr>
          <p:cNvPr id="2" name="Title 1"/>
          <p:cNvSpPr>
            <a:spLocks noGrp="1"/>
          </p:cNvSpPr>
          <p:nvPr>
            <p:ph type="title"/>
          </p:nvPr>
        </p:nvSpPr>
        <p:spPr>
          <a:xfrm>
            <a:off x="2231136" y="964692"/>
            <a:ext cx="7729728" cy="1188720"/>
          </a:xfrm>
          <a:noFill/>
          <a:ln>
            <a:solidFill>
              <a:srgbClr val="FFFFFF"/>
            </a:solidFill>
          </a:ln>
        </p:spPr>
        <p:txBody>
          <a:bodyPr>
            <a:normAutofit/>
          </a:bodyPr>
          <a:lstStyle/>
          <a:p>
            <a:r>
              <a:rPr lang="en-US">
                <a:solidFill>
                  <a:schemeClr val="tx1"/>
                </a:solidFill>
              </a:rPr>
              <a:t>Who we are </a:t>
            </a:r>
          </a:p>
        </p:txBody>
      </p:sp>
      <p:sp>
        <p:nvSpPr>
          <p:cNvPr id="3" name="Content Placeholder 2"/>
          <p:cNvSpPr>
            <a:spLocks noGrp="1"/>
          </p:cNvSpPr>
          <p:nvPr>
            <p:ph idx="1"/>
          </p:nvPr>
        </p:nvSpPr>
        <p:spPr>
          <a:xfrm>
            <a:off x="2231136" y="2638044"/>
            <a:ext cx="7729728" cy="3101983"/>
          </a:xfrm>
        </p:spPr>
        <p:txBody>
          <a:bodyPr>
            <a:normAutofit/>
          </a:bodyPr>
          <a:lstStyle/>
          <a:p>
            <a:pPr lvl="0" fontAlgn="base"/>
            <a:r>
              <a:rPr lang="en-US"/>
              <a:t>Ulta is a cosmetic store that has both high-end and drug store products as well as beauty services such as hair cuts, full makeovers and eyebrow waxing stations. </a:t>
            </a:r>
          </a:p>
          <a:p>
            <a:pPr lvl="0" fontAlgn="base"/>
            <a:endParaRPr lang="en-US"/>
          </a:p>
          <a:p>
            <a:pPr lvl="0" fontAlgn="base"/>
            <a:r>
              <a:rPr lang="en-US"/>
              <a:t>The cosmetic industry is made up of skincare, hair care, make-up, perfumes, toiletries, deodorants and oral hygiene products. It is projected to be worth 90 Billion by 2020. Competitors: Sephora, Macy’s, Sally Beauty, CVS, Walgreens</a:t>
            </a:r>
          </a:p>
        </p:txBody>
      </p:sp>
    </p:spTree>
    <p:extLst>
      <p:ext uri="{BB962C8B-B14F-4D97-AF65-F5344CB8AC3E}">
        <p14:creationId xmlns:p14="http://schemas.microsoft.com/office/powerpoint/2010/main" val="429430969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0120" y="964692"/>
            <a:ext cx="7437536" cy="1188720"/>
          </a:xfrm>
          <a:prstGeom prst="rect">
            <a:avLst/>
          </a:prstGeom>
        </p:spPr>
        <p:txBody>
          <a:bodyPr>
            <a:normAutofit/>
          </a:bodyPr>
          <a:lstStyle/>
          <a:p>
            <a:r>
              <a:rPr lang="en-US"/>
              <a:t>SWOT ANALYSIS</a:t>
            </a:r>
          </a:p>
        </p:txBody>
      </p:sp>
      <p:sp>
        <p:nvSpPr>
          <p:cNvPr id="3" name="Content Placeholder 2"/>
          <p:cNvSpPr>
            <a:spLocks noGrp="1"/>
          </p:cNvSpPr>
          <p:nvPr>
            <p:ph idx="1"/>
          </p:nvPr>
        </p:nvSpPr>
        <p:spPr>
          <a:xfrm>
            <a:off x="960120" y="2475145"/>
            <a:ext cx="7437536" cy="3409259"/>
          </a:xfrm>
        </p:spPr>
        <p:txBody>
          <a:bodyPr>
            <a:normAutofit/>
          </a:bodyPr>
          <a:lstStyle/>
          <a:p>
            <a:pPr lvl="0" fontAlgn="base"/>
            <a:r>
              <a:rPr lang="en-US" dirty="0"/>
              <a:t>Strengths: R</a:t>
            </a:r>
            <a:r>
              <a:rPr lang="en-US" dirty="0" smtClean="0"/>
              <a:t>eward </a:t>
            </a:r>
            <a:r>
              <a:rPr lang="en-US" dirty="0"/>
              <a:t>program, </a:t>
            </a:r>
            <a:r>
              <a:rPr lang="en-US" dirty="0" smtClean="0"/>
              <a:t>affordability, </a:t>
            </a:r>
            <a:r>
              <a:rPr lang="en-US" dirty="0"/>
              <a:t>cosmetic services, growing their stores, carries 500+ </a:t>
            </a:r>
            <a:r>
              <a:rPr lang="en-US" dirty="0" smtClean="0"/>
              <a:t>brands including unique </a:t>
            </a:r>
            <a:r>
              <a:rPr lang="en-US" dirty="0"/>
              <a:t>brands such as Kylie Cosmetics, Morphe and Colour </a:t>
            </a:r>
            <a:r>
              <a:rPr lang="en-US" dirty="0" smtClean="0"/>
              <a:t>Pop.</a:t>
            </a:r>
            <a:endParaRPr lang="en-US" dirty="0"/>
          </a:p>
          <a:p>
            <a:pPr lvl="0" fontAlgn="base"/>
            <a:r>
              <a:rPr lang="en-US" dirty="0"/>
              <a:t>Weaknesses: Busy, doesn't</a:t>
            </a:r>
            <a:r>
              <a:rPr lang="mr-IN" dirty="0"/>
              <a:t>’</a:t>
            </a:r>
            <a:r>
              <a:rPr lang="en-US" dirty="0"/>
              <a:t>t have some prestige brands such as </a:t>
            </a:r>
            <a:r>
              <a:rPr lang="en-US" dirty="0" err="1" smtClean="0"/>
              <a:t>Fenty</a:t>
            </a:r>
            <a:r>
              <a:rPr lang="en-US" dirty="0" smtClean="0"/>
              <a:t>, so it can </a:t>
            </a:r>
            <a:r>
              <a:rPr lang="en-US" dirty="0"/>
              <a:t>be seen as less nice, </a:t>
            </a:r>
            <a:r>
              <a:rPr lang="en-US" dirty="0" smtClean="0"/>
              <a:t>and brand </a:t>
            </a:r>
            <a:r>
              <a:rPr lang="en-US" dirty="0"/>
              <a:t>awareness in some </a:t>
            </a:r>
            <a:r>
              <a:rPr lang="en-US" dirty="0" smtClean="0"/>
              <a:t>areas.</a:t>
            </a:r>
            <a:endParaRPr lang="en-US" dirty="0"/>
          </a:p>
          <a:p>
            <a:pPr lvl="0" fontAlgn="base"/>
            <a:r>
              <a:rPr lang="en-US" dirty="0"/>
              <a:t>Opportunities: mostly in suburban areas, could expand to malls, expand internationally since its only in the US, </a:t>
            </a:r>
            <a:r>
              <a:rPr lang="en-US" dirty="0" smtClean="0"/>
              <a:t>and more </a:t>
            </a:r>
            <a:r>
              <a:rPr lang="en-US" dirty="0" smtClean="0"/>
              <a:t>services.</a:t>
            </a:r>
            <a:endParaRPr lang="en-US" dirty="0"/>
          </a:p>
          <a:p>
            <a:pPr lvl="0" fontAlgn="base"/>
            <a:r>
              <a:rPr lang="en-US" dirty="0"/>
              <a:t>Threats: Sephora, more prestigious </a:t>
            </a:r>
            <a:r>
              <a:rPr lang="en-US" dirty="0" smtClean="0"/>
              <a:t>retailers. </a:t>
            </a:r>
            <a:endParaRPr lang="en-US" dirty="0"/>
          </a:p>
        </p:txBody>
      </p:sp>
      <p:sp>
        <p:nvSpPr>
          <p:cNvPr id="11" name="Rectangle 10">
            <a:extLst>
              <a:ext uri="{FF2B5EF4-FFF2-40B4-BE49-F238E27FC236}">
                <a16:creationId xmlns="" xmlns:a16="http://schemas.microsoft.com/office/drawing/2014/main" id="{30515E53-E340-4735-8E5D-A78CA55B0F3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7576" y="-2"/>
            <a:ext cx="3284423"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 xmlns:a16="http://schemas.microsoft.com/office/drawing/2014/main" id="{605DC1A0-B339-4E3A-85A5-4F8745D774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04853" y="484632"/>
            <a:ext cx="2310590" cy="175022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6091" y="635689"/>
            <a:ext cx="1448114" cy="1448114"/>
          </a:xfrm>
          <a:prstGeom prst="rect">
            <a:avLst/>
          </a:prstGeom>
        </p:spPr>
      </p:pic>
      <p:sp>
        <p:nvSpPr>
          <p:cNvPr id="15" name="Rectangle 14">
            <a:extLst>
              <a:ext uri="{FF2B5EF4-FFF2-40B4-BE49-F238E27FC236}">
                <a16:creationId xmlns="" xmlns:a16="http://schemas.microsoft.com/office/drawing/2014/main" id="{D264E8CA-BB58-4156-9888-57979B1DA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04853" y="2395728"/>
            <a:ext cx="2310590" cy="175022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56372" y="2746288"/>
            <a:ext cx="2007553" cy="1049108"/>
          </a:xfrm>
          <a:prstGeom prst="rect">
            <a:avLst/>
          </a:prstGeom>
        </p:spPr>
      </p:pic>
      <p:sp>
        <p:nvSpPr>
          <p:cNvPr id="17" name="Rectangle 16">
            <a:extLst>
              <a:ext uri="{FF2B5EF4-FFF2-40B4-BE49-F238E27FC236}">
                <a16:creationId xmlns="" xmlns:a16="http://schemas.microsoft.com/office/drawing/2014/main" id="{F0A72C10-2CF3-45E8-8FED-07DAB937889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04853" y="4311381"/>
            <a:ext cx="2310590" cy="175022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56372" y="4950694"/>
            <a:ext cx="2007553" cy="471601"/>
          </a:xfrm>
          <a:prstGeom prst="rect">
            <a:avLst/>
          </a:prstGeom>
        </p:spPr>
      </p:pic>
    </p:spTree>
    <p:extLst>
      <p:ext uri="{BB962C8B-B14F-4D97-AF65-F5344CB8AC3E}">
        <p14:creationId xmlns:p14="http://schemas.microsoft.com/office/powerpoint/2010/main" val="2869677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WANT</a:t>
            </a:r>
            <a:endParaRPr lang="en-US" dirty="0"/>
          </a:p>
        </p:txBody>
      </p:sp>
      <p:sp>
        <p:nvSpPr>
          <p:cNvPr id="3" name="Content Placeholder 2"/>
          <p:cNvSpPr>
            <a:spLocks noGrp="1"/>
          </p:cNvSpPr>
          <p:nvPr>
            <p:ph idx="1"/>
          </p:nvPr>
        </p:nvSpPr>
        <p:spPr/>
        <p:txBody>
          <a:bodyPr/>
          <a:lstStyle/>
          <a:p>
            <a:pPr fontAlgn="base"/>
            <a:r>
              <a:rPr lang="en-US" sz="2800" dirty="0" smtClean="0"/>
              <a:t>SMART goal: to </a:t>
            </a:r>
            <a:r>
              <a:rPr lang="en-US" sz="2800" dirty="0"/>
              <a:t>increase our website leads by 30% via </a:t>
            </a:r>
            <a:r>
              <a:rPr lang="en-US" sz="2800" dirty="0" smtClean="0"/>
              <a:t>YouTube affiliations and discount codes by </a:t>
            </a:r>
            <a:r>
              <a:rPr lang="en-US" sz="2800" dirty="0"/>
              <a:t>the end of </a:t>
            </a:r>
            <a:r>
              <a:rPr lang="en-US" sz="2800" dirty="0" smtClean="0"/>
              <a:t>May 2019.</a:t>
            </a:r>
          </a:p>
          <a:p>
            <a:pPr fontAlgn="base"/>
            <a:r>
              <a:rPr lang="en-US" sz="2800" dirty="0" smtClean="0"/>
              <a:t>This will give shoppers an incentive to pick ULTA over Sephora and other competitors.</a:t>
            </a:r>
          </a:p>
          <a:p>
            <a:pPr lvl="0" fontAlgn="base"/>
            <a:r>
              <a:rPr lang="en-US" sz="2800" dirty="0" smtClean="0"/>
              <a:t>The call to action is to use the discount code.</a:t>
            </a:r>
            <a:endParaRPr lang="en-US" sz="2800" dirty="0"/>
          </a:p>
          <a:p>
            <a:endParaRPr lang="en-US" dirty="0"/>
          </a:p>
        </p:txBody>
      </p:sp>
      <p:sp>
        <p:nvSpPr>
          <p:cNvPr id="4" name="Text Placeholder 3"/>
          <p:cNvSpPr>
            <a:spLocks noGrp="1"/>
          </p:cNvSpPr>
          <p:nvPr>
            <p:ph type="body" sz="half" idx="2"/>
          </p:nvPr>
        </p:nvSpPr>
        <p:spPr/>
        <p:txBody>
          <a:bodyPr/>
          <a:lstStyle/>
          <a:p>
            <a:r>
              <a:rPr lang="en-US" dirty="0" smtClean="0"/>
              <a:t>Goals </a:t>
            </a:r>
            <a:endParaRPr lang="en-US" dirty="0"/>
          </a:p>
        </p:txBody>
      </p:sp>
    </p:spTree>
    <p:extLst>
      <p:ext uri="{BB962C8B-B14F-4D97-AF65-F5344CB8AC3E}">
        <p14:creationId xmlns:p14="http://schemas.microsoft.com/office/powerpoint/2010/main" val="2161708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4672" y="964692"/>
            <a:ext cx="4476806" cy="1188720"/>
          </a:xfrm>
        </p:spPr>
        <p:txBody>
          <a:bodyPr vert="horz" lIns="182880" tIns="182880" rIns="182880" bIns="182880" rtlCol="0" anchor="ctr">
            <a:normAutofit/>
          </a:bodyPr>
          <a:lstStyle/>
          <a:p>
            <a:r>
              <a:rPr lang="en-US" sz="2600" dirty="0"/>
              <a:t>Who we’re talking to: Target Audience</a:t>
            </a:r>
          </a:p>
        </p:txBody>
      </p:sp>
      <p:sp>
        <p:nvSpPr>
          <p:cNvPr id="3" name="Content Placeholder 2"/>
          <p:cNvSpPr>
            <a:spLocks noGrp="1"/>
          </p:cNvSpPr>
          <p:nvPr>
            <p:ph sz="half" idx="1"/>
          </p:nvPr>
        </p:nvSpPr>
        <p:spPr>
          <a:xfrm>
            <a:off x="803244" y="2638044"/>
            <a:ext cx="4492932" cy="3263206"/>
          </a:xfrm>
        </p:spPr>
        <p:txBody>
          <a:bodyPr vert="horz" lIns="91440" tIns="45720" rIns="91440" bIns="45720" rtlCol="0">
            <a:normAutofit/>
          </a:bodyPr>
          <a:lstStyle/>
          <a:p>
            <a:pPr lvl="0" fontAlgn="base">
              <a:lnSpc>
                <a:spcPct val="90000"/>
              </a:lnSpc>
            </a:pPr>
            <a:r>
              <a:rPr lang="en-US" dirty="0"/>
              <a:t>Females aged 16-24 in the United </a:t>
            </a:r>
            <a:r>
              <a:rPr lang="en-US" dirty="0" smtClean="0"/>
              <a:t>States.</a:t>
            </a:r>
            <a:endParaRPr lang="en-US" dirty="0"/>
          </a:p>
          <a:p>
            <a:pPr lvl="0" fontAlgn="base">
              <a:lnSpc>
                <a:spcPct val="90000"/>
              </a:lnSpc>
            </a:pPr>
            <a:r>
              <a:rPr lang="en-US" dirty="0"/>
              <a:t>Reach them through the YouTubers they love online and in advertisements both on social media and print ads.</a:t>
            </a:r>
          </a:p>
          <a:p>
            <a:pPr lvl="0" fontAlgn="base">
              <a:lnSpc>
                <a:spcPct val="90000"/>
              </a:lnSpc>
            </a:pPr>
            <a:r>
              <a:rPr lang="en-US" dirty="0"/>
              <a:t>Their wants and needs are buying products at a discounted rate and being aware of these discounts on the platforms they already use. </a:t>
            </a:r>
          </a:p>
          <a:p>
            <a:pPr lvl="0" fontAlgn="base">
              <a:lnSpc>
                <a:spcPct val="90000"/>
              </a:lnSpc>
            </a:pPr>
            <a:r>
              <a:rPr lang="en-US" dirty="0"/>
              <a:t>Messaging they will respond to is discount codes and recommendations from trusted beauty influencers. </a:t>
            </a:r>
          </a:p>
        </p:txBody>
      </p:sp>
      <p:sp>
        <p:nvSpPr>
          <p:cNvPr id="10" name="Rectangle 9">
            <a:extLst>
              <a:ext uri="{FF2B5EF4-FFF2-40B4-BE49-F238E27FC236}">
                <a16:creationId xmlns:a16="http://schemas.microsoft.com/office/drawing/2014/main" xmlns="" id="{496AC89B-FC31-4359-8180-FE1BCC4967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43605" y="964692"/>
            <a:ext cx="5440680"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84A5970C-32AD-45E3-B88B-C683E4C1C5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0699" y="1128683"/>
            <a:ext cx="5106493"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72789" y="2029208"/>
            <a:ext cx="4782312" cy="2807526"/>
          </a:xfrm>
          <a:prstGeom prst="rect">
            <a:avLst/>
          </a:prstGeom>
        </p:spPr>
      </p:pic>
    </p:spTree>
    <p:extLst>
      <p:ext uri="{BB962C8B-B14F-4D97-AF65-F5344CB8AC3E}">
        <p14:creationId xmlns:p14="http://schemas.microsoft.com/office/powerpoint/2010/main" val="2102090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our message: strategy</a:t>
            </a:r>
            <a:endParaRPr lang="en-US" dirty="0"/>
          </a:p>
        </p:txBody>
      </p:sp>
      <p:sp>
        <p:nvSpPr>
          <p:cNvPr id="3" name="Content Placeholder 2"/>
          <p:cNvSpPr>
            <a:spLocks noGrp="1"/>
          </p:cNvSpPr>
          <p:nvPr>
            <p:ph idx="1"/>
          </p:nvPr>
        </p:nvSpPr>
        <p:spPr>
          <a:xfrm>
            <a:off x="2231136" y="2638044"/>
            <a:ext cx="7729728" cy="4219956"/>
          </a:xfrm>
        </p:spPr>
        <p:txBody>
          <a:bodyPr>
            <a:normAutofit/>
          </a:bodyPr>
          <a:lstStyle/>
          <a:p>
            <a:pPr lvl="0" fontAlgn="base"/>
            <a:r>
              <a:rPr lang="en-US" dirty="0" smtClean="0"/>
              <a:t>USP: The brands you love at the price you love</a:t>
            </a:r>
            <a:endParaRPr lang="en-US" dirty="0"/>
          </a:p>
          <a:p>
            <a:pPr lvl="0" fontAlgn="base"/>
            <a:r>
              <a:rPr lang="en-US" dirty="0" smtClean="0"/>
              <a:t>Channels:</a:t>
            </a:r>
          </a:p>
          <a:p>
            <a:pPr lvl="1" fontAlgn="base"/>
            <a:r>
              <a:rPr lang="en-US" dirty="0" smtClean="0"/>
              <a:t>Instagram, Facebook, and Twitter Ads </a:t>
            </a:r>
            <a:r>
              <a:rPr lang="mr-IN" dirty="0" smtClean="0"/>
              <a:t>–</a:t>
            </a:r>
            <a:r>
              <a:rPr lang="en-US" dirty="0" smtClean="0"/>
              <a:t> to reach the correct audience </a:t>
            </a:r>
          </a:p>
          <a:p>
            <a:pPr lvl="1" fontAlgn="base"/>
            <a:r>
              <a:rPr lang="en-US" dirty="0" smtClean="0"/>
              <a:t>Paper advertisements </a:t>
            </a:r>
            <a:r>
              <a:rPr lang="mr-IN" dirty="0" smtClean="0"/>
              <a:t>–</a:t>
            </a:r>
            <a:r>
              <a:rPr lang="en-US" dirty="0" smtClean="0"/>
              <a:t> reach those who may not be aware of YouTubers </a:t>
            </a:r>
          </a:p>
          <a:p>
            <a:pPr lvl="1" fontAlgn="base"/>
            <a:r>
              <a:rPr lang="en-US" dirty="0" smtClean="0"/>
              <a:t>YouTube affiliate links </a:t>
            </a:r>
            <a:r>
              <a:rPr lang="mr-IN" dirty="0" smtClean="0"/>
              <a:t>–</a:t>
            </a:r>
            <a:r>
              <a:rPr lang="en-US" dirty="0" smtClean="0"/>
              <a:t> reaching those watch those who have influence in the beauty world </a:t>
            </a:r>
            <a:endParaRPr lang="en-US" dirty="0"/>
          </a:p>
        </p:txBody>
      </p:sp>
    </p:spTree>
    <p:extLst>
      <p:ext uri="{BB962C8B-B14F-4D97-AF65-F5344CB8AC3E}">
        <p14:creationId xmlns:p14="http://schemas.microsoft.com/office/powerpoint/2010/main" val="109027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E7BA0EB7-B1AA-43B1-9BA3-B6B011D07A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6876939"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4671" y="1290025"/>
            <a:ext cx="5291327" cy="1188720"/>
          </a:xfrm>
          <a:solidFill>
            <a:srgbClr val="FFFFFF"/>
          </a:solidFill>
          <a:ln>
            <a:solidFill>
              <a:srgbClr val="404040"/>
            </a:solidFill>
          </a:ln>
        </p:spPr>
        <p:txBody>
          <a:bodyPr>
            <a:normAutofit/>
          </a:bodyPr>
          <a:lstStyle/>
          <a:p>
            <a:r>
              <a:rPr lang="en-US">
                <a:solidFill>
                  <a:srgbClr val="262626"/>
                </a:solidFill>
              </a:rPr>
              <a:t>Editorial calendar</a:t>
            </a:r>
          </a:p>
        </p:txBody>
      </p:sp>
      <p:sp>
        <p:nvSpPr>
          <p:cNvPr id="3" name="Content Placeholder 2"/>
          <p:cNvSpPr>
            <a:spLocks noGrp="1"/>
          </p:cNvSpPr>
          <p:nvPr>
            <p:ph idx="1"/>
          </p:nvPr>
        </p:nvSpPr>
        <p:spPr>
          <a:xfrm>
            <a:off x="804671" y="2858703"/>
            <a:ext cx="5285791" cy="3042547"/>
          </a:xfrm>
        </p:spPr>
        <p:txBody>
          <a:bodyPr>
            <a:normAutofit/>
          </a:bodyPr>
          <a:lstStyle/>
          <a:p>
            <a:pPr marL="228600" lvl="1"/>
            <a:r>
              <a:rPr lang="en-US" dirty="0" smtClean="0">
                <a:solidFill>
                  <a:srgbClr val="FFFFFF"/>
                </a:solidFill>
              </a:rPr>
              <a:t>Post a new YouTuber </a:t>
            </a:r>
            <a:r>
              <a:rPr lang="en-US" dirty="0">
                <a:solidFill>
                  <a:srgbClr val="FFFFFF"/>
                </a:solidFill>
              </a:rPr>
              <a:t>on social media </a:t>
            </a:r>
            <a:r>
              <a:rPr lang="en-US" dirty="0" smtClean="0">
                <a:solidFill>
                  <a:srgbClr val="FFFFFF"/>
                </a:solidFill>
              </a:rPr>
              <a:t>each </a:t>
            </a:r>
            <a:r>
              <a:rPr lang="en-US" dirty="0">
                <a:solidFill>
                  <a:srgbClr val="FFFFFF"/>
                </a:solidFill>
              </a:rPr>
              <a:t>month for 6 months </a:t>
            </a:r>
          </a:p>
          <a:p>
            <a:pPr marL="457200" lvl="2"/>
            <a:r>
              <a:rPr lang="en-US" dirty="0" smtClean="0">
                <a:solidFill>
                  <a:srgbClr val="FFFFFF"/>
                </a:solidFill>
              </a:rPr>
              <a:t>Post clips </a:t>
            </a:r>
            <a:r>
              <a:rPr lang="en-US" dirty="0">
                <a:solidFill>
                  <a:srgbClr val="FFFFFF"/>
                </a:solidFill>
              </a:rPr>
              <a:t>from the </a:t>
            </a:r>
            <a:r>
              <a:rPr lang="en-US" dirty="0" smtClean="0">
                <a:solidFill>
                  <a:srgbClr val="FFFFFF"/>
                </a:solidFill>
              </a:rPr>
              <a:t>YouTuber on social media as </a:t>
            </a:r>
            <a:r>
              <a:rPr lang="en-US" dirty="0">
                <a:solidFill>
                  <a:srgbClr val="FFFFFF"/>
                </a:solidFill>
              </a:rPr>
              <a:t>stories</a:t>
            </a:r>
            <a:r>
              <a:rPr lang="en-US" dirty="0" smtClean="0">
                <a:solidFill>
                  <a:srgbClr val="FFFFFF"/>
                </a:solidFill>
              </a:rPr>
              <a:t>, IGTV, etc., </a:t>
            </a:r>
            <a:r>
              <a:rPr lang="en-US" dirty="0">
                <a:solidFill>
                  <a:srgbClr val="FFFFFF"/>
                </a:solidFill>
              </a:rPr>
              <a:t>once every two </a:t>
            </a:r>
            <a:r>
              <a:rPr lang="en-US" dirty="0" smtClean="0">
                <a:solidFill>
                  <a:srgbClr val="FFFFFF"/>
                </a:solidFill>
              </a:rPr>
              <a:t>weeks. </a:t>
            </a:r>
            <a:endParaRPr lang="en-US" dirty="0">
              <a:solidFill>
                <a:srgbClr val="FFFFFF"/>
              </a:solidFill>
            </a:endParaRPr>
          </a:p>
          <a:p>
            <a:pPr marL="228600" lvl="1"/>
            <a:r>
              <a:rPr lang="en-US" dirty="0">
                <a:solidFill>
                  <a:srgbClr val="FFFFFF"/>
                </a:solidFill>
              </a:rPr>
              <a:t>Have the discount codes </a:t>
            </a:r>
            <a:r>
              <a:rPr lang="en-US" dirty="0" smtClean="0">
                <a:solidFill>
                  <a:srgbClr val="FFFFFF"/>
                </a:solidFill>
              </a:rPr>
              <a:t>on </a:t>
            </a:r>
            <a:r>
              <a:rPr lang="en-US" dirty="0">
                <a:solidFill>
                  <a:srgbClr val="FFFFFF"/>
                </a:solidFill>
              </a:rPr>
              <a:t>fliers that are sent out almost weekly </a:t>
            </a:r>
          </a:p>
          <a:p>
            <a:pPr marL="228600" lvl="1"/>
            <a:r>
              <a:rPr lang="en-US" dirty="0">
                <a:solidFill>
                  <a:srgbClr val="FFFFFF"/>
                </a:solidFill>
              </a:rPr>
              <a:t>YouTubers will mention the affiliate codes when Ulta sponsors the videos </a:t>
            </a:r>
            <a:r>
              <a:rPr lang="en-US" dirty="0" smtClean="0">
                <a:solidFill>
                  <a:srgbClr val="FFFFFF"/>
                </a:solidFill>
              </a:rPr>
              <a:t>or, </a:t>
            </a:r>
            <a:r>
              <a:rPr lang="en-US" dirty="0">
                <a:solidFill>
                  <a:srgbClr val="FFFFFF"/>
                </a:solidFill>
              </a:rPr>
              <a:t>if they choose, just have the affiliate benefits linked in the description box</a:t>
            </a:r>
          </a:p>
          <a:p>
            <a:pPr marL="228600" lvl="1"/>
            <a:endParaRPr lang="en-US" dirty="0">
              <a:solidFill>
                <a:srgbClr val="FFFFFF"/>
              </a:solidFill>
            </a:endParaRPr>
          </a:p>
          <a:p>
            <a:endParaRPr lang="en-US" dirty="0">
              <a:solidFill>
                <a:srgbClr val="FFFFFF"/>
              </a:solidFill>
            </a:endParaRPr>
          </a:p>
        </p:txBody>
      </p:sp>
      <p:sp>
        <p:nvSpPr>
          <p:cNvPr id="11" name="Rectangle 10">
            <a:extLst>
              <a:ext uri="{FF2B5EF4-FFF2-40B4-BE49-F238E27FC236}">
                <a16:creationId xmlns:a16="http://schemas.microsoft.com/office/drawing/2014/main" xmlns="" id="{D9653EDA-1A30-48B1-BF28-9986FD1D266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640080"/>
            <a:ext cx="4017264"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xmlns="" id="{CAF4B266-6894-41F1-94B6-1814A0EFE5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00772" y="806357"/>
            <a:ext cx="3685032"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5364" y="1592741"/>
            <a:ext cx="3355848" cy="3355848"/>
          </a:xfrm>
          <a:prstGeom prst="rect">
            <a:avLst/>
          </a:prstGeom>
        </p:spPr>
      </p:pic>
    </p:spTree>
    <p:extLst>
      <p:ext uri="{BB962C8B-B14F-4D97-AF65-F5344CB8AC3E}">
        <p14:creationId xmlns:p14="http://schemas.microsoft.com/office/powerpoint/2010/main" val="5490700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0821" y="604147"/>
            <a:ext cx="7729728" cy="1188720"/>
          </a:xfrm>
        </p:spPr>
        <p:txBody>
          <a:bodyPr/>
          <a:lstStyle/>
          <a:p>
            <a:r>
              <a:rPr lang="en-US" dirty="0" smtClean="0"/>
              <a:t>How we deliver: execution</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385" y="2357863"/>
            <a:ext cx="11404600" cy="3302000"/>
          </a:xfrm>
          <a:prstGeom prst="rect">
            <a:avLst/>
          </a:prstGeom>
        </p:spPr>
      </p:pic>
    </p:spTree>
    <p:extLst>
      <p:ext uri="{BB962C8B-B14F-4D97-AF65-F5344CB8AC3E}">
        <p14:creationId xmlns:p14="http://schemas.microsoft.com/office/powerpoint/2010/main" val="1827145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Creative</a:t>
            </a:r>
            <a:endParaRPr lang="en-US" dirty="0"/>
          </a:p>
        </p:txBody>
      </p:sp>
      <p:sp>
        <p:nvSpPr>
          <p:cNvPr id="3" name="Content Placeholder 2"/>
          <p:cNvSpPr>
            <a:spLocks noGrp="1"/>
          </p:cNvSpPr>
          <p:nvPr>
            <p:ph idx="1"/>
          </p:nvPr>
        </p:nvSpPr>
        <p:spPr/>
        <p:txBody>
          <a:bodyPr>
            <a:normAutofit/>
          </a:bodyPr>
          <a:lstStyle/>
          <a:p>
            <a:pPr lvl="0" fontAlgn="base"/>
            <a:r>
              <a:rPr lang="en-US" dirty="0" smtClean="0"/>
              <a:t>For social media: posts by the ULTA announcing the new YouTuber each month with an ad and a video of the YouTuber on the stories introducing themselves and the </a:t>
            </a:r>
            <a:r>
              <a:rPr lang="en-US" dirty="0" smtClean="0"/>
              <a:t>codes. </a:t>
            </a:r>
            <a:endParaRPr lang="en-US" dirty="0" smtClean="0"/>
          </a:p>
          <a:p>
            <a:pPr lvl="0" fontAlgn="base"/>
            <a:r>
              <a:rPr lang="en-US" dirty="0" smtClean="0"/>
              <a:t>For the print </a:t>
            </a:r>
            <a:r>
              <a:rPr lang="en-US" dirty="0" smtClean="0"/>
              <a:t>ads: </a:t>
            </a:r>
            <a:r>
              <a:rPr lang="en-US" dirty="0" smtClean="0"/>
              <a:t>the affiliate code would be in place of the $3.50 off coupons each </a:t>
            </a:r>
            <a:r>
              <a:rPr lang="en-US" dirty="0" smtClean="0"/>
              <a:t>week. </a:t>
            </a:r>
            <a:endParaRPr lang="en-US" dirty="0" smtClean="0"/>
          </a:p>
          <a:p>
            <a:pPr lvl="0" fontAlgn="base"/>
            <a:r>
              <a:rPr lang="en-US" dirty="0" smtClean="0"/>
              <a:t>The 5.3 million followers on Instagram can be leveraged for </a:t>
            </a:r>
            <a:r>
              <a:rPr lang="en-US" dirty="0" smtClean="0"/>
              <a:t>awareness. </a:t>
            </a:r>
            <a:endParaRPr lang="en-US" dirty="0"/>
          </a:p>
          <a:p>
            <a:pPr lvl="0" fontAlgn="base"/>
            <a:r>
              <a:rPr lang="en-US" dirty="0" smtClean="0"/>
              <a:t>The team assembled will be the marketing team at ULTA as well as the </a:t>
            </a:r>
            <a:r>
              <a:rPr lang="en-US" dirty="0" smtClean="0"/>
              <a:t>YouTubers.</a:t>
            </a:r>
            <a:endParaRPr lang="en-US" dirty="0"/>
          </a:p>
        </p:txBody>
      </p:sp>
    </p:spTree>
    <p:extLst>
      <p:ext uri="{BB962C8B-B14F-4D97-AF65-F5344CB8AC3E}">
        <p14:creationId xmlns:p14="http://schemas.microsoft.com/office/powerpoint/2010/main" val="1927988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Parcel">
  <a:themeElements>
    <a:clrScheme name="Custom 1">
      <a:dk1>
        <a:srgbClr val="000000"/>
      </a:dk1>
      <a:lt1>
        <a:srgbClr val="FFFFFF"/>
      </a:lt1>
      <a:dk2>
        <a:srgbClr val="4D192B"/>
      </a:dk2>
      <a:lt2>
        <a:srgbClr val="EDCCFE"/>
      </a:lt2>
      <a:accent1>
        <a:srgbClr val="6A40B5"/>
      </a:accent1>
      <a:accent2>
        <a:srgbClr val="ADBBF3"/>
      </a:accent2>
      <a:accent3>
        <a:srgbClr val="C185E7"/>
      </a:accent3>
      <a:accent4>
        <a:srgbClr val="D092A7"/>
      </a:accent4>
      <a:accent5>
        <a:srgbClr val="9C85C0"/>
      </a:accent5>
      <a:accent6>
        <a:srgbClr val="809EC2"/>
      </a:accent6>
      <a:hlink>
        <a:srgbClr val="8E58B6"/>
      </a:hlink>
      <a:folHlink>
        <a:srgbClr val="7F6F6F"/>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2111</TotalTime>
  <Words>591</Words>
  <Application>Microsoft Macintosh PowerPoint</Application>
  <PresentationFormat>Widescreen</PresentationFormat>
  <Paragraphs>41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Gill Sans MT</vt:lpstr>
      <vt:lpstr>Mangal</vt:lpstr>
      <vt:lpstr>Parcel</vt:lpstr>
      <vt:lpstr>PowerPoint Presentation</vt:lpstr>
      <vt:lpstr>Who we are </vt:lpstr>
      <vt:lpstr>SWOT ANALYSIS</vt:lpstr>
      <vt:lpstr>What we WANT</vt:lpstr>
      <vt:lpstr>Who we’re talking to: Target Audience</vt:lpstr>
      <vt:lpstr>What’s our message: strategy</vt:lpstr>
      <vt:lpstr>Editorial calendar</vt:lpstr>
      <vt:lpstr>How we deliver: execution</vt:lpstr>
      <vt:lpstr>Creative</vt:lpstr>
      <vt:lpstr>What we did</vt:lpstr>
    </vt:vector>
  </TitlesOfParts>
  <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Ulta beauty</dc:title>
  <dc:creator>Doyle, Emma</dc:creator>
  <cp:lastModifiedBy>Doyle, Emma</cp:lastModifiedBy>
  <cp:revision>15</cp:revision>
  <dcterms:created xsi:type="dcterms:W3CDTF">2018-11-23T02:22:51Z</dcterms:created>
  <dcterms:modified xsi:type="dcterms:W3CDTF">2019-08-05T19:19:16Z</dcterms:modified>
</cp:coreProperties>
</file>